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12192000"/>
  <p:notesSz cx="6858000" cy="9144000"/>
  <p:embeddedFontLst>
    <p:embeddedFont>
      <p:font typeface="Tahom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hRAB1RlvpUBzGNNAi8tmZQCz8r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Tahoma-bold.fntdata"/><Relationship Id="rId21" Type="http://schemas.openxmlformats.org/officeDocument/2006/relationships/slide" Target="slides/slide15.xml"/><Relationship Id="rId43" Type="http://schemas.openxmlformats.org/officeDocument/2006/relationships/font" Target="fonts/Tahoma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1666d09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051666d0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f32d9850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03f32d985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3f32d9850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03f32d985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3f32d9850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03f32d98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3f32d9850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03f32d985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3f32d9850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03f32d985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3f32d9850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03f32d98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3f32d9850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03f32d985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3f32d9850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03f32d985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3f32d9850_1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03f32d985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3f32d9850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03f32d985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3f32d9850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03f32d9850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30e790fa3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030e790fa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3f32d9850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03f32d985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3f32d9850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03f32d985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3f32d9850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03f32d985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3f32d9850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03f32d985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3f32d9850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03f32d985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3f32d9850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03f32d985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3f32d9850_1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03f32d9850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3f32d9850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03f32d985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3f32d9850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03f32d985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3f32d9850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03f32d985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Same thing used twice..removed from the DML file, make corrections here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619655ab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0619655a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51666d097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051666d0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ffa6a454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05ffa6a454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9996403" y="1463040"/>
            <a:ext cx="2195598" cy="548638"/>
          </a:xfrm>
          <a:custGeom>
            <a:rect b="b" l="l" r="r" t="t"/>
            <a:pathLst>
              <a:path extrusionOk="0" h="548638" w="2195598">
                <a:moveTo>
                  <a:pt x="255073" y="0"/>
                </a:moveTo>
                <a:lnTo>
                  <a:pt x="2195598" y="0"/>
                </a:lnTo>
                <a:lnTo>
                  <a:pt x="2195598" y="548638"/>
                </a:lnTo>
                <a:lnTo>
                  <a:pt x="0" y="54863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/>
          <p:nvPr/>
        </p:nvSpPr>
        <p:spPr>
          <a:xfrm rot="10800000">
            <a:off x="-2" y="914400"/>
            <a:ext cx="2195596" cy="548638"/>
          </a:xfrm>
          <a:custGeom>
            <a:rect b="b" l="l" r="r" t="t"/>
            <a:pathLst>
              <a:path extrusionOk="0" h="548638" w="2195596">
                <a:moveTo>
                  <a:pt x="2195596" y="548638"/>
                </a:moveTo>
                <a:lnTo>
                  <a:pt x="0" y="548638"/>
                </a:lnTo>
                <a:lnTo>
                  <a:pt x="255073" y="0"/>
                </a:lnTo>
                <a:lnTo>
                  <a:pt x="2195596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 txBox="1"/>
          <p:nvPr>
            <p:ph idx="1" type="body"/>
          </p:nvPr>
        </p:nvSpPr>
        <p:spPr>
          <a:xfrm>
            <a:off x="2438400" y="2286000"/>
            <a:ext cx="7315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7F7F7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1979525" y="914400"/>
            <a:ext cx="8232950" cy="10972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/>
          <p:nvPr/>
        </p:nvSpPr>
        <p:spPr>
          <a:xfrm>
            <a:off x="9780332" y="914400"/>
            <a:ext cx="685006" cy="109728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1726662" y="914400"/>
            <a:ext cx="685006" cy="109728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7"/>
          <p:cNvSpPr/>
          <p:nvPr/>
        </p:nvSpPr>
        <p:spPr>
          <a:xfrm>
            <a:off x="9996403" y="1463040"/>
            <a:ext cx="342503" cy="54864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7"/>
          <p:cNvSpPr/>
          <p:nvPr/>
        </p:nvSpPr>
        <p:spPr>
          <a:xfrm>
            <a:off x="1853093" y="914400"/>
            <a:ext cx="342503" cy="54864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2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42"/>
          <p:cNvSpPr txBox="1"/>
          <p:nvPr>
            <p:ph idx="1" type="body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3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4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4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44"/>
          <p:cNvSpPr txBox="1"/>
          <p:nvPr>
            <p:ph idx="1" type="subTitle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44"/>
          <p:cNvSpPr txBox="1"/>
          <p:nvPr>
            <p:ph idx="2" type="body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4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5"/>
          <p:cNvSpPr txBox="1"/>
          <p:nvPr>
            <p:ph idx="1" type="body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4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6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4" name="Google Shape;94;p46"/>
          <p:cNvSpPr txBox="1"/>
          <p:nvPr>
            <p:ph idx="1" type="body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4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0113" y="1"/>
            <a:ext cx="4471416" cy="335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ctrTitle"/>
          </p:nvPr>
        </p:nvSpPr>
        <p:spPr>
          <a:xfrm>
            <a:off x="487680" y="3482977"/>
            <a:ext cx="11091333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01" name="Google Shape;101;p48"/>
          <p:cNvSpPr txBox="1"/>
          <p:nvPr>
            <p:ph idx="1" type="subTitle"/>
          </p:nvPr>
        </p:nvSpPr>
        <p:spPr>
          <a:xfrm>
            <a:off x="512064" y="5001770"/>
            <a:ext cx="8421483" cy="406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48"/>
          <p:cNvSpPr txBox="1"/>
          <p:nvPr/>
        </p:nvSpPr>
        <p:spPr>
          <a:xfrm>
            <a:off x="530016" y="6175108"/>
            <a:ext cx="2759729" cy="3385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5CB9"/>
                </a:solidFill>
                <a:latin typeface="Arial"/>
                <a:ea typeface="Arial"/>
                <a:cs typeface="Arial"/>
                <a:sym typeface="Arial"/>
              </a:rPr>
              <a:t>Imagination at work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8"/>
          <p:cNvSpPr txBox="1"/>
          <p:nvPr>
            <p:ph idx="2" type="body"/>
          </p:nvPr>
        </p:nvSpPr>
        <p:spPr>
          <a:xfrm>
            <a:off x="529169" y="5415287"/>
            <a:ext cx="84052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/>
          <p:nvPr/>
        </p:nvSpPr>
        <p:spPr>
          <a:xfrm rot="10800000">
            <a:off x="-1" y="4476074"/>
            <a:ext cx="1934705" cy="548638"/>
          </a:xfrm>
          <a:custGeom>
            <a:rect b="b" l="l" r="r" t="t"/>
            <a:pathLst>
              <a:path extrusionOk="0" h="548638" w="1934705">
                <a:moveTo>
                  <a:pt x="1934705" y="548638"/>
                </a:moveTo>
                <a:lnTo>
                  <a:pt x="0" y="548638"/>
                </a:lnTo>
                <a:lnTo>
                  <a:pt x="255073" y="0"/>
                </a:lnTo>
                <a:lnTo>
                  <a:pt x="193470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2"/>
          <p:cNvSpPr txBox="1"/>
          <p:nvPr>
            <p:ph type="title"/>
          </p:nvPr>
        </p:nvSpPr>
        <p:spPr>
          <a:xfrm>
            <a:off x="1979525" y="3927434"/>
            <a:ext cx="8232950" cy="10972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/>
          <p:nvPr/>
        </p:nvSpPr>
        <p:spPr>
          <a:xfrm>
            <a:off x="9780332" y="3927434"/>
            <a:ext cx="685006" cy="109728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2"/>
          <p:cNvSpPr/>
          <p:nvPr/>
        </p:nvSpPr>
        <p:spPr>
          <a:xfrm>
            <a:off x="1726662" y="3927434"/>
            <a:ext cx="685006" cy="109728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2"/>
          <p:cNvSpPr/>
          <p:nvPr/>
        </p:nvSpPr>
        <p:spPr>
          <a:xfrm>
            <a:off x="1592202" y="4476074"/>
            <a:ext cx="342503" cy="54864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3124200" y="914400"/>
            <a:ext cx="5943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b="1"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2"/>
          <p:cNvSpPr/>
          <p:nvPr/>
        </p:nvSpPr>
        <p:spPr>
          <a:xfrm>
            <a:off x="10257295" y="3927436"/>
            <a:ext cx="1934706" cy="548638"/>
          </a:xfrm>
          <a:custGeom>
            <a:rect b="b" l="l" r="r" t="t"/>
            <a:pathLst>
              <a:path extrusionOk="0" h="548638" w="1934706">
                <a:moveTo>
                  <a:pt x="255073" y="0"/>
                </a:moveTo>
                <a:lnTo>
                  <a:pt x="1934706" y="0"/>
                </a:lnTo>
                <a:lnTo>
                  <a:pt x="1934706" y="548638"/>
                </a:lnTo>
                <a:lnTo>
                  <a:pt x="0" y="54863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2"/>
          <p:cNvSpPr/>
          <p:nvPr/>
        </p:nvSpPr>
        <p:spPr>
          <a:xfrm>
            <a:off x="10257295" y="3927436"/>
            <a:ext cx="342503" cy="54864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">
  <p:cSld name="Objective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457200" y="5939114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"/>
              <a:buFont typeface="Arial"/>
              <a:buNone/>
              <a:defRPr b="0" sz="12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type="title"/>
          </p:nvPr>
        </p:nvSpPr>
        <p:spPr>
          <a:xfrm>
            <a:off x="1979525" y="914400"/>
            <a:ext cx="8232950" cy="10972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/>
          <p:nvPr/>
        </p:nvSpPr>
        <p:spPr>
          <a:xfrm>
            <a:off x="9780332" y="914400"/>
            <a:ext cx="685006" cy="109728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3"/>
          <p:cNvSpPr/>
          <p:nvPr/>
        </p:nvSpPr>
        <p:spPr>
          <a:xfrm>
            <a:off x="1726662" y="914400"/>
            <a:ext cx="685006" cy="109728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9996403" y="1463040"/>
            <a:ext cx="342503" cy="54864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3"/>
          <p:cNvSpPr/>
          <p:nvPr/>
        </p:nvSpPr>
        <p:spPr>
          <a:xfrm>
            <a:off x="1853093" y="914400"/>
            <a:ext cx="342503" cy="548640"/>
          </a:xfrm>
          <a:custGeom>
            <a:rect b="b" l="l" r="r" t="t"/>
            <a:pathLst>
              <a:path extrusionOk="0" h="1097280" w="685006">
                <a:moveTo>
                  <a:pt x="510208" y="0"/>
                </a:moveTo>
                <a:lnTo>
                  <a:pt x="685006" y="0"/>
                </a:lnTo>
                <a:lnTo>
                  <a:pt x="174798" y="1097280"/>
                </a:lnTo>
                <a:lnTo>
                  <a:pt x="0" y="109728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3124200" y="2281514"/>
            <a:ext cx="5943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b="1"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>
                <a:solidFill>
                  <a:schemeClr val="dk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type="title"/>
          </p:nvPr>
        </p:nvSpPr>
        <p:spPr>
          <a:xfrm>
            <a:off x="1" y="182880"/>
            <a:ext cx="8968171" cy="54863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45720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ahoma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" type="body"/>
          </p:nvPr>
        </p:nvSpPr>
        <p:spPr>
          <a:xfrm>
            <a:off x="838200" y="1097280"/>
            <a:ext cx="10515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/>
          <p:nvPr/>
        </p:nvSpPr>
        <p:spPr>
          <a:xfrm>
            <a:off x="9045240" y="182880"/>
            <a:ext cx="3146761" cy="548638"/>
          </a:xfrm>
          <a:custGeom>
            <a:rect b="b" l="l" r="r" t="t"/>
            <a:pathLst>
              <a:path extrusionOk="0" h="548638" w="3146761">
                <a:moveTo>
                  <a:pt x="255073" y="0"/>
                </a:moveTo>
                <a:lnTo>
                  <a:pt x="3146761" y="0"/>
                </a:lnTo>
                <a:lnTo>
                  <a:pt x="3146761" y="548638"/>
                </a:lnTo>
                <a:lnTo>
                  <a:pt x="0" y="54863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4"/>
          <p:cNvSpPr/>
          <p:nvPr/>
        </p:nvSpPr>
        <p:spPr>
          <a:xfrm>
            <a:off x="8784133" y="182880"/>
            <a:ext cx="445029" cy="548638"/>
          </a:xfrm>
          <a:custGeom>
            <a:rect b="b" l="l" r="r" t="t"/>
            <a:pathLst>
              <a:path extrusionOk="0" h="548638" w="445029">
                <a:moveTo>
                  <a:pt x="251662" y="0"/>
                </a:moveTo>
                <a:lnTo>
                  <a:pt x="445029" y="0"/>
                </a:lnTo>
                <a:lnTo>
                  <a:pt x="193367" y="548638"/>
                </a:lnTo>
                <a:lnTo>
                  <a:pt x="0" y="54863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838199" y="155448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2" type="body"/>
          </p:nvPr>
        </p:nvSpPr>
        <p:spPr>
          <a:xfrm>
            <a:off x="6324600" y="155448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3" type="body"/>
          </p:nvPr>
        </p:nvSpPr>
        <p:spPr>
          <a:xfrm>
            <a:off x="838199" y="1097280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latin typeface="Tahoma"/>
                <a:ea typeface="Tahoma"/>
                <a:cs typeface="Tahoma"/>
                <a:sym typeface="Tahoma"/>
              </a:defRPr>
            </a:lvl1pPr>
            <a:lvl2pPr indent="-32004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4" type="body"/>
          </p:nvPr>
        </p:nvSpPr>
        <p:spPr>
          <a:xfrm>
            <a:off x="6324600" y="1092798"/>
            <a:ext cx="502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latin typeface="Tahoma"/>
                <a:ea typeface="Tahoma"/>
                <a:cs typeface="Tahoma"/>
                <a:sym typeface="Tahoma"/>
              </a:defRPr>
            </a:lvl1pPr>
            <a:lvl2pPr indent="-32004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type="title"/>
          </p:nvPr>
        </p:nvSpPr>
        <p:spPr>
          <a:xfrm>
            <a:off x="1" y="182880"/>
            <a:ext cx="8968171" cy="54863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45720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ahoma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/>
          <p:nvPr/>
        </p:nvSpPr>
        <p:spPr>
          <a:xfrm>
            <a:off x="9045240" y="182880"/>
            <a:ext cx="3146761" cy="548638"/>
          </a:xfrm>
          <a:custGeom>
            <a:rect b="b" l="l" r="r" t="t"/>
            <a:pathLst>
              <a:path extrusionOk="0" h="548638" w="3146761">
                <a:moveTo>
                  <a:pt x="255073" y="0"/>
                </a:moveTo>
                <a:lnTo>
                  <a:pt x="3146761" y="0"/>
                </a:lnTo>
                <a:lnTo>
                  <a:pt x="3146761" y="548638"/>
                </a:lnTo>
                <a:lnTo>
                  <a:pt x="0" y="54863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5"/>
          <p:cNvSpPr/>
          <p:nvPr/>
        </p:nvSpPr>
        <p:spPr>
          <a:xfrm>
            <a:off x="8784133" y="182880"/>
            <a:ext cx="445029" cy="548638"/>
          </a:xfrm>
          <a:custGeom>
            <a:rect b="b" l="l" r="r" t="t"/>
            <a:pathLst>
              <a:path extrusionOk="0" h="548638" w="445029">
                <a:moveTo>
                  <a:pt x="251662" y="0"/>
                </a:moveTo>
                <a:lnTo>
                  <a:pt x="445029" y="0"/>
                </a:lnTo>
                <a:lnTo>
                  <a:pt x="193367" y="548638"/>
                </a:lnTo>
                <a:lnTo>
                  <a:pt x="0" y="54863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" type="body"/>
          </p:nvPr>
        </p:nvSpPr>
        <p:spPr>
          <a:xfrm>
            <a:off x="731520" y="731521"/>
            <a:ext cx="10728960" cy="5394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9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39"/>
          <p:cNvSpPr txBox="1"/>
          <p:nvPr>
            <p:ph idx="1" type="subTitle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3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4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1524000" y="36576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b="1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371600"/>
            <a:ext cx="10515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C13936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4080" y="5943600"/>
            <a:ext cx="2286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6"/>
          <p:cNvSpPr/>
          <p:nvPr/>
        </p:nvSpPr>
        <p:spPr>
          <a:xfrm>
            <a:off x="0" y="6675120"/>
            <a:ext cx="9000564" cy="182880"/>
          </a:xfrm>
          <a:custGeom>
            <a:rect b="b" l="l" r="r" t="t"/>
            <a:pathLst>
              <a:path extrusionOk="0" h="182880" w="9000564">
                <a:moveTo>
                  <a:pt x="0" y="0"/>
                </a:moveTo>
                <a:lnTo>
                  <a:pt x="9000564" y="0"/>
                </a:lnTo>
                <a:lnTo>
                  <a:pt x="8914503" y="182880"/>
                </a:lnTo>
                <a:lnTo>
                  <a:pt x="0" y="1828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6"/>
          <p:cNvSpPr/>
          <p:nvPr/>
        </p:nvSpPr>
        <p:spPr>
          <a:xfrm>
            <a:off x="8978148" y="6675120"/>
            <a:ext cx="3213851" cy="182880"/>
          </a:xfrm>
          <a:custGeom>
            <a:rect b="b" l="l" r="r" t="t"/>
            <a:pathLst>
              <a:path extrusionOk="0" h="182880" w="3213851">
                <a:moveTo>
                  <a:pt x="86061" y="0"/>
                </a:moveTo>
                <a:lnTo>
                  <a:pt x="3213851" y="0"/>
                </a:lnTo>
                <a:lnTo>
                  <a:pt x="3213851" y="182880"/>
                </a:lnTo>
                <a:lnTo>
                  <a:pt x="0" y="1828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>
            <p:ph idx="1" type="body"/>
          </p:nvPr>
        </p:nvSpPr>
        <p:spPr>
          <a:xfrm>
            <a:off x="2438400" y="2257425"/>
            <a:ext cx="84045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6486"/>
              <a:buFont typeface="Arial"/>
              <a:buNone/>
            </a:pPr>
            <a:r>
              <a:rPr b="1" lang="en-US" sz="2800">
                <a:solidFill>
                  <a:srgbClr val="872828"/>
                </a:solidFill>
              </a:rPr>
              <a:t>Team 6: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6486"/>
              <a:buFont typeface="Arial"/>
              <a:buNone/>
            </a:pPr>
            <a:r>
              <a:t/>
            </a:r>
            <a:endParaRPr b="1" sz="2800">
              <a:solidFill>
                <a:srgbClr val="872828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None/>
            </a:pPr>
            <a:r>
              <a:rPr b="1" i="1" lang="en-US" sz="2800">
                <a:solidFill>
                  <a:srgbClr val="872828"/>
                </a:solidFill>
              </a:rPr>
              <a:t>Starving Terps Inc. Analysis of local Pizza restaurants for Master Lee’s Pizza Joint</a:t>
            </a:r>
            <a:endParaRPr b="1" i="1" sz="2800">
              <a:solidFill>
                <a:srgbClr val="872828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None/>
            </a:pPr>
            <a:r>
              <a:t/>
            </a:r>
            <a:endParaRPr b="1" sz="2800">
              <a:solidFill>
                <a:srgbClr val="872828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21078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6486"/>
              <a:buFont typeface="Arial"/>
              <a:buNone/>
            </a:pPr>
            <a:r>
              <a:rPr b="1" lang="en-US" sz="2800">
                <a:solidFill>
                  <a:srgbClr val="872828"/>
                </a:solidFill>
              </a:rPr>
              <a:t>Nigam Shah</a:t>
            </a:r>
            <a:endParaRPr b="1" sz="2800">
              <a:solidFill>
                <a:srgbClr val="872828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6486"/>
              <a:buFont typeface="Arial"/>
              <a:buNone/>
            </a:pPr>
            <a:r>
              <a:rPr b="1" lang="en-US" sz="2800">
                <a:solidFill>
                  <a:srgbClr val="872828"/>
                </a:solidFill>
              </a:rPr>
              <a:t>Rahil Pereira</a:t>
            </a:r>
            <a:endParaRPr b="1" sz="2800">
              <a:solidFill>
                <a:srgbClr val="872828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6486"/>
              <a:buNone/>
            </a:pPr>
            <a:r>
              <a:rPr b="1" lang="en-US" sz="2800">
                <a:solidFill>
                  <a:srgbClr val="872828"/>
                </a:solidFill>
              </a:rPr>
              <a:t>Liangrui (Larry) Lu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6486"/>
              <a:buFont typeface="Arial"/>
              <a:buNone/>
            </a:pPr>
            <a:r>
              <a:rPr b="1" lang="en-US" sz="2800">
                <a:solidFill>
                  <a:srgbClr val="872828"/>
                </a:solidFill>
              </a:rPr>
              <a:t>Yi-Wei (Barry) Sun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6486"/>
              <a:buFont typeface="Arial"/>
              <a:buNone/>
            </a:pPr>
            <a:r>
              <a:rPr b="1" lang="en-US" sz="2800">
                <a:solidFill>
                  <a:srgbClr val="872828"/>
                </a:solidFill>
              </a:rPr>
              <a:t>Yu-Shiang (Shawn) Liao</a:t>
            </a:r>
            <a:endParaRPr b="1" sz="2800">
              <a:solidFill>
                <a:srgbClr val="872828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6486"/>
              <a:buFont typeface="Arial"/>
              <a:buNone/>
            </a:pPr>
            <a:r>
              <a:t/>
            </a:r>
            <a:endParaRPr b="1" sz="2800">
              <a:solidFill>
                <a:srgbClr val="872828"/>
              </a:solidFill>
            </a:endParaRPr>
          </a:p>
        </p:txBody>
      </p:sp>
      <p:sp>
        <p:nvSpPr>
          <p:cNvPr id="109" name="Google Shape;109;p1"/>
          <p:cNvSpPr txBox="1"/>
          <p:nvPr>
            <p:ph type="title"/>
          </p:nvPr>
        </p:nvSpPr>
        <p:spPr>
          <a:xfrm>
            <a:off x="1979525" y="914400"/>
            <a:ext cx="8232950" cy="10972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</a:pPr>
            <a:r>
              <a:rPr lang="en-US" sz="3000"/>
              <a:t>BUDT 703: Database Management Systems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51666d097_0_9"/>
          <p:cNvSpPr/>
          <p:nvPr/>
        </p:nvSpPr>
        <p:spPr>
          <a:xfrm>
            <a:off x="1524000" y="62476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051666d097_0_9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Physical Database Design: SQL CREATE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051666d097_0_9"/>
          <p:cNvSpPr txBox="1"/>
          <p:nvPr/>
        </p:nvSpPr>
        <p:spPr>
          <a:xfrm>
            <a:off x="713075" y="1195425"/>
            <a:ext cx="103185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1" i="0" sz="1850" u="sng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1" i="0" lang="en-US" sz="18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Example</a:t>
            </a: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Creation of </a:t>
            </a:r>
            <a:r>
              <a:rPr b="1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Review Table</a:t>
            </a: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with </a:t>
            </a:r>
            <a:r>
              <a:rPr b="1" i="1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foreign keys</a:t>
            </a:r>
            <a:endParaRPr b="1" i="1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 TABLE [Master_Lee's.Review] (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rvwRating DECIMAL(1,0) NOT NULL,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rvwStatement VARCHAR(1000),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rvwDate DATE ,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rstId CHAR(5) NOT NULL,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cstId CHAR(5) NOT NULL,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CONSTRAINT pk_Review_rstId_cstId PRIMARY KEY (rstId, cstId),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CONSTRAINT fk_Review_rstId FOREIGN KEY (rstId)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REFERENCES [Master_Lee's.Restaurant] (rstId)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ON DELETE CASCADE ON UPDATE NO ACTION,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CONSTRAINT fk_Review_cstId FOREIGN KEY (cstId)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REFERENCES [Master_Lee's.Customer] (cstId)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ON DELETE CASCADE ON UPDATE NO ACTION)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3f32d9850_0_9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03f32d9850_0_96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View table for derived attributes </a:t>
            </a:r>
            <a:r>
              <a:rPr b="1" lang="en-US" sz="3200">
                <a:solidFill>
                  <a:srgbClr val="872828"/>
                </a:solidFill>
              </a:rPr>
              <a:t>1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VIEW for derived attribute: </a:t>
            </a:r>
            <a:r>
              <a:rPr b="1" lang="en-US" sz="1900">
                <a:solidFill>
                  <a:schemeClr val="dk1"/>
                </a:solidFill>
              </a:rPr>
              <a:t>rstAvgRating</a:t>
            </a: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03f32d9850_0_96"/>
          <p:cNvSpPr txBox="1"/>
          <p:nvPr/>
        </p:nvSpPr>
        <p:spPr>
          <a:xfrm>
            <a:off x="641550" y="1951350"/>
            <a:ext cx="11046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CREATE VIEW rstAvgRating AS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r.rstId,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CAST(AVG (rv.rvwRating)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AS DECIMAL(3,2))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AS avgRating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r.rstId=rv.rstId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r.rstId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g103f32d9850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925" y="1180650"/>
            <a:ext cx="3181975" cy="4777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3f32d9850_0_40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03f32d9850_0_40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View table for derived attributes </a:t>
            </a:r>
            <a:r>
              <a:rPr b="1" lang="en-US" sz="3200">
                <a:solidFill>
                  <a:srgbClr val="872828"/>
                </a:solidFill>
              </a:rPr>
              <a:t>2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VIEW for derived attribute: cstReviewCount.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03f32d9850_0_40"/>
          <p:cNvSpPr txBox="1"/>
          <p:nvPr/>
        </p:nvSpPr>
        <p:spPr>
          <a:xfrm>
            <a:off x="661950" y="1258650"/>
            <a:ext cx="1104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CREATE VIEW cstReviewCount AS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c.cstId, COUNT(c.cstId) reviewCount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[Master_Lee's.Customer] c, [Master_Lee's.Review] rv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WHERE c.cstId=rv.cstId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GROUP BY c.cstId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8" name="Google Shape;198;g103f32d9850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875" y="2982450"/>
            <a:ext cx="3521900" cy="30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03f32d9850_0_40"/>
          <p:cNvSpPr txBox="1"/>
          <p:nvPr/>
        </p:nvSpPr>
        <p:spPr>
          <a:xfrm>
            <a:off x="4704225" y="2567100"/>
            <a:ext cx="1104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Are there any customers that 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comments multiple times?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c1.cstId, c1.cstName, c2.reviewCount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[Master_Lee's.Customer] c1, 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cstReviewCount c2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WHERE c1.cstId = c2.cstId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AND c2.reviewCount &gt; 1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0" name="Google Shape;200;g103f32d9850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225" y="4906800"/>
            <a:ext cx="6321583" cy="11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3f32d9850_1_0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03f32d9850_1_0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average restaurant rating based on customer review in descending order?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03f32d9850_1_0"/>
          <p:cNvSpPr txBox="1"/>
          <p:nvPr/>
        </p:nvSpPr>
        <p:spPr>
          <a:xfrm>
            <a:off x="2137600" y="2681750"/>
            <a:ext cx="410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* FROM rstAvgRating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 BY avgRating DESC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8" name="Google Shape;208;g103f32d985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800" y="1333062"/>
            <a:ext cx="2898516" cy="45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3f32d9850_1_24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03f32d9850_1_24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Distribution of Restaurant Ratings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103f32d9850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225" y="1069662"/>
            <a:ext cx="9873596" cy="47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3f32d9850_1_1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03f32d9850_1_15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2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Proximity of Restaurants and its effect on Ratings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103f32d9850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2150" y="1286150"/>
            <a:ext cx="7051478" cy="46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3f32d9850_0_6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103f32d9850_0_61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3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review distribution based on age group and gender?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03f32d9850_0_61"/>
          <p:cNvSpPr txBox="1"/>
          <p:nvPr/>
        </p:nvSpPr>
        <p:spPr>
          <a:xfrm>
            <a:off x="228800" y="2022150"/>
            <a:ext cx="65232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c.cstAge, rv.rvwRating, COUNT (c.cstAge) AS 'Count of Ratings'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[Master_Lee's.Restaurant] r, [Master_Lee's.Review] rv, [Master_Lee's.Customer] c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 rv.cstId=c.cstId AND r.rstId=rv.rstId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BY c.cstAge, rv.rvwRating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 BY c.cstAge DESC, rv.rvwRating DESC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0" name="Google Shape;230;g103f32d9850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5600" y="1201175"/>
            <a:ext cx="3852397" cy="47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3f32d9850_1_3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03f32d9850_1_35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lang="en-US" sz="3200">
                <a:solidFill>
                  <a:srgbClr val="872828"/>
                </a:solidFill>
              </a:rPr>
              <a:t>Distribution of Ratings based on Age Group and Gender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103f32d9850_1_35"/>
          <p:cNvPicPr preferRelativeResize="0"/>
          <p:nvPr/>
        </p:nvPicPr>
        <p:blipFill rotWithShape="1">
          <a:blip r:embed="rId3">
            <a:alphaModFix/>
          </a:blip>
          <a:srcRect b="8012" l="0" r="0" t="0"/>
          <a:stretch/>
        </p:blipFill>
        <p:spPr>
          <a:xfrm>
            <a:off x="1524000" y="1494701"/>
            <a:ext cx="9143999" cy="386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3f32d9850_0_11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03f32d9850_0_111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b="1" lang="en-US" sz="3200">
                <a:solidFill>
                  <a:srgbClr val="872828"/>
                </a:solidFill>
              </a:rPr>
              <a:t>4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popularity of these delivery platforms?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03f32d9850_0_111"/>
          <p:cNvSpPr txBox="1"/>
          <p:nvPr/>
        </p:nvSpPr>
        <p:spPr>
          <a:xfrm>
            <a:off x="479100" y="2322300"/>
            <a:ext cx="5877600" cy="2800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p.pltName AS ‘Platform Name’, COUNT(r.rstId) 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AS ‘Used by how many restaurants ?'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[Master_Lee's.DeliveryPlatform] p,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[Master_Lee's.Restaurant] r,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[Master_Lee's.Employ] e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r.rstId=e.rstId AND e.pltName = p.pltName AND p.pltName NOT LIKE 'Self_delivery'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p.pltName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[Used by how many restaurants ?] DESC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5" name="Google Shape;245;g103f32d9850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725" y="2051524"/>
            <a:ext cx="5530500" cy="275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3f32d9850_1_4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03f32d9850_1_46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Popularity of Delivery Platforms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103f32d9850_1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238" y="1635337"/>
            <a:ext cx="10319575" cy="3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/>
          <p:nvPr/>
        </p:nvSpPr>
        <p:spPr>
          <a:xfrm>
            <a:off x="1524000" y="60952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2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 txBox="1"/>
          <p:nvPr/>
        </p:nvSpPr>
        <p:spPr>
          <a:xfrm>
            <a:off x="643128" y="1216152"/>
            <a:ext cx="10975800" cy="5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Mission Statement:</a:t>
            </a:r>
            <a:endParaRPr b="1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Starving Terps Inc.</a:t>
            </a: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is a consulting firm hired by </a:t>
            </a:r>
            <a:r>
              <a:rPr b="1" i="1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Master Lee’s Pizza Joint</a:t>
            </a: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 evaluate the local restaurant industry of College Park, MD and help Master Lee’s Pizza Joint open a successful restaurant.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Mission Objectives:</a:t>
            </a:r>
            <a:endParaRPr b="1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Identify attributes of successful pizza restaurants in the local area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Leverage MS SQL Server to build a database of these restaurants and attributes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Conduct analysis to compare attributes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Develop detailed Tableau dashboard visualizing trends in pizza restaurant industry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114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Present results to Master Lee’s Pizza Joint to utilize in their restaurant planning process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3f32d9850_0_118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03f32d9850_0_118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b="1" lang="en-US" sz="3200">
                <a:solidFill>
                  <a:srgbClr val="872828"/>
                </a:solidFill>
              </a:rPr>
              <a:t>5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average rating of restaurant with Wifi compare to those without?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03f32d9850_0_118"/>
          <p:cNvSpPr txBox="1"/>
          <p:nvPr/>
        </p:nvSpPr>
        <p:spPr>
          <a:xfrm>
            <a:off x="747275" y="1180650"/>
            <a:ext cx="58497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r.rstWiFi = 1 THEN 'YES' ELSE 'NO' END AS 'Wifi', r.rstName,	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ravg.avgRating AS 'Average Rating'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 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rstAvgRating ravg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r.rstId=ravg.rstId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r.rstWifi, r.rstName, ravg.avgRating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r.rstWifi = 1 THEN 'YES' ELSE 'NO' END AS 'Wifi', 'All Restaurant', AVG(rv.rvwRating) AS 'Average Rating'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r.rstWifi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r.rstName, Wifi DESC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0" name="Google Shape;260;g103f32d9850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7077" y="1180649"/>
            <a:ext cx="3860922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3f32d9850_1_5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03f32d9850_1_51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How does WiFi Affect Customer 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103f32d9850_1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5725" y="1030512"/>
            <a:ext cx="7220560" cy="47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2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b="1" lang="en-US" sz="3200">
                <a:solidFill>
                  <a:srgbClr val="872828"/>
                </a:solidFill>
              </a:rPr>
              <a:t>6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average rating of restaurant with parking space compared to those without?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608100" y="1180650"/>
            <a:ext cx="71370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r.rstParking = 1 THEN 'YES' ELSE 'NO' END AS 'Parking',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r.rstName,	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AVG(rv.rvwRating) AS 'Average Rating'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[Master_Lee's.Review] rv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r.rstParking, r.rstName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r.rstParking = 1 THEN 'YES' ELSE 'NO' END AS 'Parking',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'All Restaurant', AVG(rv.rvwRating) AS 'Average Rating'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[Master_Lee's.Review] rv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r.rstParking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r.rstName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5100" y="1180662"/>
            <a:ext cx="3783087" cy="453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30e790fa3_1_4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030e790fa3_1_4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Rating Distribution Based on Parking Availability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1030e790fa3_1_4"/>
          <p:cNvPicPr preferRelativeResize="0"/>
          <p:nvPr/>
        </p:nvPicPr>
        <p:blipFill rotWithShape="1">
          <a:blip r:embed="rId3">
            <a:alphaModFix/>
          </a:blip>
          <a:srcRect b="0" l="0" r="0" t="5855"/>
          <a:stretch/>
        </p:blipFill>
        <p:spPr>
          <a:xfrm>
            <a:off x="2751225" y="1029150"/>
            <a:ext cx="6789825" cy="49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3f32d9850_0_12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103f32d9850_0_125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b="1" lang="en-US" sz="3200">
                <a:solidFill>
                  <a:srgbClr val="872828"/>
                </a:solidFill>
              </a:rPr>
              <a:t>7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did alcohol option affect customer review rating?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3f32d9850_0_125"/>
          <p:cNvSpPr txBox="1"/>
          <p:nvPr/>
        </p:nvSpPr>
        <p:spPr>
          <a:xfrm>
            <a:off x="747275" y="1180650"/>
            <a:ext cx="61281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m.mnuDrink = 1 THEN 'YES' ELSE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'NO' END AS 'Drinking', r.rstName,	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   AVG(rv.rvwRating) AS 'Average Rating'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[Master_Lee's.Menu] m,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[Master_Lee's.Restaurant] r, 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rstAvgRating ravg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 = m.rstId AND r.rstId = ravg.rstId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m.mnuDrink, r.rstName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m.mnuDrink = 1 THEN 'YES' ELSE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'NO' END AS 'Parking','All Restaurant',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AVG(rv.rvwRating) AS 'Average Rating'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[Master_Lee's.Menu] m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 = m.rstId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m.mnuDrink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r.rstName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0" name="Google Shape;290;g103f32d9850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350" y="1180662"/>
            <a:ext cx="4662673" cy="45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3f32d9850_1_5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03f32d9850_1_56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How does Alcohol Options Affect Customer 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103f32d9850_1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5750" y="1030512"/>
            <a:ext cx="7220560" cy="47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3f32d9850_0_13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03f32d9850_0_132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b="1" lang="en-US" sz="3200">
                <a:solidFill>
                  <a:srgbClr val="872828"/>
                </a:solidFill>
              </a:rPr>
              <a:t>8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average seating capacity for restaurant with average rating &gt;= 4 and without?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03f32d9850_0_132"/>
          <p:cNvSpPr txBox="1"/>
          <p:nvPr/>
        </p:nvSpPr>
        <p:spPr>
          <a:xfrm>
            <a:off x="747275" y="1180650"/>
            <a:ext cx="65319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ravg.avgRating &gt;= 4 THEN 'YES'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ELSE 'NO' END AS 'Rating &gt;= 4', r.rstId,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AVG(r.rstCapacity) AS ‘Capacity'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 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rstAvgRating ravg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 = ravg.rstId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r.rstId, ravg.avgRating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CASE WHEN ravg.avgRating &gt;= 4 THEN 'YES' 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ELSE 'NO' END AS 'Rating &gt;= 4', 'Average Capacity', 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AVG(r.rstCapacity) AS 'Capacity'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[Master_Lee's.Review] rv, 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rstAvgRating ravg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 = rv.rstId AND r.rstId = ravg.rstId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CASE WHEN ravg.avgRating &gt;= 4 THEN 'YES' ELSE 'NO' END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[Rating &gt;= 4] DESC, r.rstId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5" name="Google Shape;305;g103f32d9850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175" y="1333074"/>
            <a:ext cx="4299636" cy="45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3f32d9850_1_6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03f32d9850_1_61"/>
          <p:cNvSpPr txBox="1"/>
          <p:nvPr/>
        </p:nvSpPr>
        <p:spPr>
          <a:xfrm>
            <a:off x="573025" y="381750"/>
            <a:ext cx="11326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How does Seating Capacity Affect Customer Experience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Rating &gt;4 in Orange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103f32d9850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713" y="1485450"/>
            <a:ext cx="9316587" cy="407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3f32d9850_0_3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103f32d9850_0_32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</a:t>
            </a:r>
            <a:r>
              <a:rPr b="1" lang="en-US" sz="3200">
                <a:solidFill>
                  <a:srgbClr val="872828"/>
                </a:solidFill>
              </a:rPr>
              <a:t>9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count of Menu Cuisine Affect Rating?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103f32d9850_0_32"/>
          <p:cNvSpPr txBox="1"/>
          <p:nvPr/>
        </p:nvSpPr>
        <p:spPr>
          <a:xfrm>
            <a:off x="661950" y="1258650"/>
            <a:ext cx="11046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m.rstId,COUNT(DISTINCT m.mnuCuisine) AS 'Number of Cuisine', AVG(rv.rvwRating) AS 'Average Rating'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[Master_Lee's.Review] rv, [Master_Lee's.MenuCuisine] m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WHERE rv.rstId = m.rstId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GROUP BY m.rstId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 BY m.rstId</a:t>
            </a:r>
            <a:endParaRPr b="0"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103f32d985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600" y="3658350"/>
            <a:ext cx="4467931" cy="220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03f32d9850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31" y="3658350"/>
            <a:ext cx="4891777" cy="220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5"/>
          <p:cNvSpPr txBox="1"/>
          <p:nvPr/>
        </p:nvSpPr>
        <p:spPr>
          <a:xfrm>
            <a:off x="317750" y="289075"/>
            <a:ext cx="11301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Effect of Number of Menu Cuisine on Restaurant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5"/>
          <p:cNvPicPr preferRelativeResize="0"/>
          <p:nvPr/>
        </p:nvPicPr>
        <p:blipFill rotWithShape="1">
          <a:blip r:embed="rId3">
            <a:alphaModFix/>
          </a:blip>
          <a:srcRect b="0" l="0" r="0" t="5436"/>
          <a:stretch/>
        </p:blipFill>
        <p:spPr>
          <a:xfrm>
            <a:off x="2550479" y="963525"/>
            <a:ext cx="6026520" cy="50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608103" y="1383992"/>
            <a:ext cx="109758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TripAdvisor users who left restaurant reviews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 sources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All reviews taken from TripAdvisor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Restaurant Details 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Menu Details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Review Details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Customer Details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Delivery Platform Details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ripAdvisor | Hostel Management" id="124" name="Google Shape;1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5373" y="2627143"/>
            <a:ext cx="4152300" cy="27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3f32d9850_0_139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03f32d9850_0_139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r>
              <a:rPr b="1" lang="en-US" sz="3200">
                <a:solidFill>
                  <a:srgbClr val="872828"/>
                </a:solidFill>
              </a:rPr>
              <a:t>0</a:t>
            </a:r>
            <a:endParaRPr b="1" sz="3200">
              <a:solidFill>
                <a:srgbClr val="872828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review distribution based on days of week?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03f32d9850_0_139"/>
          <p:cNvSpPr txBox="1"/>
          <p:nvPr/>
        </p:nvSpPr>
        <p:spPr>
          <a:xfrm>
            <a:off x="747275" y="2767200"/>
            <a:ext cx="5877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AVG (rv.rvwRating) AS 'Average Rating', DATENAME (WEEKDAY, rv.rvwDate) AS 'Day'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[Master_Lee's.Review] rv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DATENAME (WEEKDAY, rv.rvwDate)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[Average Rating] DESC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6" name="Google Shape;336;g103f32d9850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4875" y="1651200"/>
            <a:ext cx="5262325" cy="35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3f32d9850_1_6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03f32d9850_1_66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How does Day of the Week Affect Average Ratings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103f32d9850_1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025" y="1069662"/>
            <a:ext cx="5133983" cy="47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3f32d9850_0_146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03f32d9850_0_146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r>
              <a:rPr b="1" lang="en-US" sz="3200">
                <a:solidFill>
                  <a:srgbClr val="872828"/>
                </a:solidFill>
              </a:rPr>
              <a:t>1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What's the all information of restaurants that are in the top 25% of ratings?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03f32d9850_0_146"/>
          <p:cNvSpPr txBox="1"/>
          <p:nvPr/>
        </p:nvSpPr>
        <p:spPr>
          <a:xfrm>
            <a:off x="573025" y="1766175"/>
            <a:ext cx="6497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TOP(25) PERCENT r.*,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ravg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.avgRating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rstAvgRating ravg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 ravg.rstId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ravg.avgRating DESC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1" name="Google Shape;351;g103f32d9850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000" y="3429000"/>
            <a:ext cx="11887201" cy="151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3f32d9850_0_164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03f32d9850_0_164"/>
          <p:cNvSpPr txBox="1"/>
          <p:nvPr/>
        </p:nvSpPr>
        <p:spPr>
          <a:xfrm>
            <a:off x="573024" y="381762"/>
            <a:ext cx="11046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r>
              <a:rPr b="1" lang="en-US" sz="3200">
                <a:solidFill>
                  <a:srgbClr val="872828"/>
                </a:solidFill>
              </a:rPr>
              <a:t>2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ids, names and average ratings of restaurants that have a average rating below 3(include 3), and their Capacities and WIFI, Parking information?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103f32d9850_0_164"/>
          <p:cNvSpPr txBox="1"/>
          <p:nvPr/>
        </p:nvSpPr>
        <p:spPr>
          <a:xfrm>
            <a:off x="573025" y="1724425"/>
            <a:ext cx="6497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r.rstId, r.rstName,r.rstWiFi,r.rstParking,r.rstCapacity, v.avgRating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rstAvgRating ravg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 ravg.rstId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AND   ravg.avgRating &lt;= 3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ravg.avgRating DESC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9" name="Google Shape;359;g103f32d9850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693025"/>
            <a:ext cx="11887199" cy="167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3f32d9850_0_171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03f32d9850_0_171"/>
          <p:cNvSpPr txBox="1"/>
          <p:nvPr/>
        </p:nvSpPr>
        <p:spPr>
          <a:xfrm>
            <a:off x="573024" y="381762"/>
            <a:ext cx="11046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Business Transaction 1</a:t>
            </a:r>
            <a:r>
              <a:rPr b="1" lang="en-US" sz="3200">
                <a:solidFill>
                  <a:srgbClr val="872828"/>
                </a:solidFill>
              </a:rPr>
              <a:t>3</a:t>
            </a:r>
            <a:endParaRPr b="1" i="0" sz="3200" u="none" cap="none" strike="noStrike">
              <a:solidFill>
                <a:srgbClr val="8728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What's the all information of restaurants that are in the top 25% of ratings?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03f32d9850_0_171"/>
          <p:cNvSpPr txBox="1"/>
          <p:nvPr/>
        </p:nvSpPr>
        <p:spPr>
          <a:xfrm>
            <a:off x="573025" y="2151450"/>
            <a:ext cx="6497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TOP(25) PERCENT r.*, v.avgRating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[Master_Lee's.Restaurant] r, rstAvgRating ravg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r.rstId= ravg.rstId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ravg.avgRating DESC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7" name="Google Shape;367;g103f32d9850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2525" y="1333062"/>
            <a:ext cx="4506590" cy="45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619655ab1_1_0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0619655ab1_1_0"/>
          <p:cNvSpPr txBox="1"/>
          <p:nvPr/>
        </p:nvSpPr>
        <p:spPr>
          <a:xfrm>
            <a:off x="317750" y="289075"/>
            <a:ext cx="11301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Recommendations For Master Lee’s Pizza Joint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0619655ab1_1_0"/>
          <p:cNvSpPr txBox="1"/>
          <p:nvPr/>
        </p:nvSpPr>
        <p:spPr>
          <a:xfrm>
            <a:off x="389225" y="1236163"/>
            <a:ext cx="107370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Findings: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Parking matters: Customers prefer restaurants that have ample parking.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Wifi: Customers look for wifi at pizza restaurants. Could be attributed to the younger college demographic 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Drink: Having alcohol options affect customer rating and consequently, rating of the restaurant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Delivery: Customers like having delivery options. The more options, the higher the ratings get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Interesting findings: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Seating: Seating capacity does not matter. A lot of customers get takeout and prefer more cozy settings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Cuisine options: Having more options do not affect ratings, people are just looking for quality pizza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urier New"/>
              <a:buChar char="●"/>
            </a:pPr>
            <a:r>
              <a:rPr b="0" i="0" lang="en-US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Proximity: The further from the school the lower the rating gets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5"/>
          <p:cNvSpPr txBox="1"/>
          <p:nvPr>
            <p:ph type="title"/>
          </p:nvPr>
        </p:nvSpPr>
        <p:spPr>
          <a:xfrm>
            <a:off x="2598300" y="4181452"/>
            <a:ext cx="6995400" cy="77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>
                <a:solidFill>
                  <a:srgbClr val="FDB515"/>
                </a:solidFill>
              </a:rPr>
              <a:t>Thank You!</a:t>
            </a:r>
            <a:endParaRPr>
              <a:solidFill>
                <a:srgbClr val="FDB515"/>
              </a:solidFill>
            </a:endParaRPr>
          </a:p>
        </p:txBody>
      </p:sp>
      <p:sp>
        <p:nvSpPr>
          <p:cNvPr id="380" name="Google Shape;380;p15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4975" y="126122"/>
            <a:ext cx="4962050" cy="39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Conceptual Database Design: ER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573024" y="1216152"/>
            <a:ext cx="109758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1742" y="935750"/>
            <a:ext cx="7158784" cy="50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9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9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Logical Database Design: Relational Schema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9"/>
          <p:cNvSpPr txBox="1"/>
          <p:nvPr/>
        </p:nvSpPr>
        <p:spPr>
          <a:xfrm>
            <a:off x="608099" y="1569802"/>
            <a:ext cx="109758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1" i="0" lang="en-US" sz="18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Components of a Relation:</a:t>
            </a:r>
            <a:endParaRPr b="1" i="0" sz="1850" u="sng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relation is a named, two-dimensional table of data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columns correspond to the Attributes from the ER Model</a:t>
            </a:r>
            <a:b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rows correspond to the Entity Instances from the ER Model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Different types of relationships in ER Model have different rules while converting it into a corresponding relation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1666d097_0_15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051666d097_0_15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Logical Database Design: Relational Schema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1051666d097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0325" y="1849588"/>
            <a:ext cx="5147526" cy="365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051666d097_0_15"/>
          <p:cNvSpPr txBox="1"/>
          <p:nvPr/>
        </p:nvSpPr>
        <p:spPr>
          <a:xfrm>
            <a:off x="215800" y="993450"/>
            <a:ext cx="70632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rPr b="1" i="0" lang="en-US" sz="17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Relations:</a:t>
            </a:r>
            <a:endParaRPr b="1" i="0" sz="1750" u="sng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Customers (</a:t>
            </a:r>
            <a:r>
              <a:rPr b="1" i="0" lang="en-US" sz="1750" u="sng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cstId</a:t>
            </a:r>
            <a:r>
              <a:rPr b="0" i="0" lang="en-US" sz="17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cstName, cstGender, cstAge)</a:t>
            </a:r>
            <a:endParaRPr b="0" i="0" sz="17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Restaurant (</a:t>
            </a:r>
            <a:r>
              <a:rPr b="1" i="0" lang="en-US" sz="1750" u="sng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rstId</a:t>
            </a:r>
            <a:r>
              <a:rPr b="0" i="0" lang="en-US" sz="17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rstName, rstCapacity, </a:t>
            </a:r>
            <a:endParaRPr b="0" i="0" sz="1750" u="none" cap="none" strike="noStrik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230505" lvl="0" marL="6838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rstDistance,rstStreet, rstLatitude, </a:t>
            </a:r>
            <a:endParaRPr b="0" i="0" sz="1750" u="none" cap="none" strike="noStrik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rstLongtitude, rstCity, rstZip, rstParking, rstWiFi)</a:t>
            </a:r>
            <a:endParaRPr b="0" i="0" sz="17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Review (rating, statement, date, </a:t>
            </a:r>
            <a:r>
              <a:rPr b="1" i="1" lang="en-US" sz="17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rstId, cstId</a:t>
            </a: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7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Menu (</a:t>
            </a:r>
            <a:r>
              <a:rPr b="1" i="1" lang="en-US" sz="17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rstId</a:t>
            </a:r>
            <a:r>
              <a:rPr b="1" i="0" lang="en-US" sz="17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mnuId,</a:t>
            </a: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mnuPriceRange,mnuDrink)</a:t>
            </a:r>
            <a:endParaRPr b="0" i="0" sz="17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MenuCuisine </a:t>
            </a:r>
            <a:r>
              <a:rPr b="1" i="1" lang="en-US" sz="17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(mnuId, rstId,</a:t>
            </a: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7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mnuCuisine</a:t>
            </a: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7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DeliveryPlatform (</a:t>
            </a:r>
            <a:r>
              <a:rPr b="1" i="0" lang="en-US" sz="17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pltName</a:t>
            </a: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pltWebsite)</a:t>
            </a:r>
            <a:endParaRPr b="0" i="0" sz="17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Employ(</a:t>
            </a:r>
            <a:r>
              <a:rPr b="1" i="1" lang="en-US" sz="17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rstId, pltName</a:t>
            </a:r>
            <a:r>
              <a:rPr b="0" i="0" lang="en-US" sz="17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b="0" i="0" lang="en-US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0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0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DDL Automation Using 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0"/>
          <p:cNvSpPr txBox="1"/>
          <p:nvPr/>
        </p:nvSpPr>
        <p:spPr>
          <a:xfrm>
            <a:off x="608099" y="1221077"/>
            <a:ext cx="109758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 API to put EXCEL data into SQL tables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 type detection, and corresponding generation to fit in SQL’s Grammar Rule.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 Control included to generate new rows and avoid duplication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Input: 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Excel data, e.g. , Entity_Attribute Tracking.xlsx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Row_Mark_WorkSpaceName_LatestVersion.txt, if any. E.g., Row_Mark_Master_Lee's_0.txt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Input information.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0" y="4300175"/>
            <a:ext cx="8771449" cy="14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5ffa6a454_4_12"/>
          <p:cNvSpPr/>
          <p:nvPr/>
        </p:nvSpPr>
        <p:spPr>
          <a:xfrm>
            <a:off x="1524000" y="60190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5ffa6a454_4_12"/>
          <p:cNvSpPr txBox="1"/>
          <p:nvPr/>
        </p:nvSpPr>
        <p:spPr>
          <a:xfrm>
            <a:off x="573024" y="381762"/>
            <a:ext cx="11046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DDL Python Generator Sample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105ffa6a454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25" y="994375"/>
            <a:ext cx="4008402" cy="23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05ffa6a454_4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2750" y="994375"/>
            <a:ext cx="4692401" cy="458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05ffa6a454_4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6863" y="3957651"/>
            <a:ext cx="2921725" cy="16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05ffa6a454_4_12"/>
          <p:cNvSpPr/>
          <p:nvPr/>
        </p:nvSpPr>
        <p:spPr>
          <a:xfrm>
            <a:off x="4901250" y="1984975"/>
            <a:ext cx="414000" cy="41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05ffa6a454_4_12"/>
          <p:cNvSpPr/>
          <p:nvPr/>
        </p:nvSpPr>
        <p:spPr>
          <a:xfrm>
            <a:off x="2445925" y="3405475"/>
            <a:ext cx="573900" cy="41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05ffa6a454_4_12"/>
          <p:cNvSpPr txBox="1"/>
          <p:nvPr/>
        </p:nvSpPr>
        <p:spPr>
          <a:xfrm>
            <a:off x="990725" y="5577125"/>
            <a:ext cx="38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Row_Mark_Master_Lee's_0.txt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" name="Google Shape;168;g105ffa6a454_4_12"/>
          <p:cNvSpPr txBox="1"/>
          <p:nvPr/>
        </p:nvSpPr>
        <p:spPr>
          <a:xfrm>
            <a:off x="6578150" y="5577125"/>
            <a:ext cx="30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INSERT_GENE_RESULT.txt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1"/>
          <p:cNvSpPr/>
          <p:nvPr/>
        </p:nvSpPr>
        <p:spPr>
          <a:xfrm>
            <a:off x="1524000" y="6247638"/>
            <a:ext cx="9144000" cy="4572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1"/>
          <p:cNvSpPr txBox="1"/>
          <p:nvPr/>
        </p:nvSpPr>
        <p:spPr>
          <a:xfrm>
            <a:off x="573024" y="381762"/>
            <a:ext cx="1104595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0"/>
              <a:buFont typeface="Arial"/>
              <a:buNone/>
            </a:pPr>
            <a:r>
              <a:rPr b="1" i="0" lang="en-US" sz="3200" u="none" cap="none" strike="noStrike">
                <a:solidFill>
                  <a:srgbClr val="872828"/>
                </a:solidFill>
                <a:latin typeface="Arial"/>
                <a:ea typeface="Arial"/>
                <a:cs typeface="Arial"/>
                <a:sym typeface="Arial"/>
              </a:rPr>
              <a:t>Physical Database Design: SQL CREATE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1"/>
          <p:cNvSpPr txBox="1"/>
          <p:nvPr/>
        </p:nvSpPr>
        <p:spPr>
          <a:xfrm>
            <a:off x="669475" y="1251150"/>
            <a:ext cx="103185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1" i="0" lang="en-US" sz="185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 considerations while creating a table:</a:t>
            </a:r>
            <a:endParaRPr b="1" i="0" sz="1850" u="sng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urier New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Primary Key attribute can never have NULL Values - Entity Integrity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urier New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Primary Keys can be composite i.e., composed of multiple attributes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ourier New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Foreign Key (if any) references the base table with corresponding referential integrities</a:t>
            </a:r>
            <a:endParaRPr b="0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RHSmith Colors">
      <a:dk1>
        <a:srgbClr val="000000"/>
      </a:dk1>
      <a:lt1>
        <a:srgbClr val="FFFFFF"/>
      </a:lt1>
      <a:dk2>
        <a:srgbClr val="C13936"/>
      </a:dk2>
      <a:lt2>
        <a:srgbClr val="C8C8C8"/>
      </a:lt2>
      <a:accent1>
        <a:srgbClr val="478D91"/>
      </a:accent1>
      <a:accent2>
        <a:srgbClr val="B43636"/>
      </a:accent2>
      <a:accent3>
        <a:srgbClr val="FFD24F"/>
      </a:accent3>
      <a:accent4>
        <a:srgbClr val="A4C6D3"/>
      </a:accent4>
      <a:accent5>
        <a:srgbClr val="E03A3E"/>
      </a:accent5>
      <a:accent6>
        <a:srgbClr val="BE9600"/>
      </a:accent6>
      <a:hlink>
        <a:srgbClr val="478D91"/>
      </a:hlink>
      <a:folHlink>
        <a:srgbClr val="B436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rahil</dc:creator>
</cp:coreProperties>
</file>